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3" r:id="rId13"/>
    <p:sldId id="272" r:id="rId14"/>
    <p:sldId id="275" r:id="rId15"/>
    <p:sldId id="277" r:id="rId16"/>
    <p:sldId id="274" r:id="rId17"/>
    <p:sldId id="276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227A"/>
    <a:srgbClr val="502BA9"/>
    <a:srgbClr val="7A0A3B"/>
    <a:srgbClr val="142A4D"/>
    <a:srgbClr val="3C1A3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1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3314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243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2232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2419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5586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758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8854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0758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3795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4863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1816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01BE2-28D4-4311-BEA6-9698EC24169E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65356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09AAB-B924-E227-E472-713477CBD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8018" y="6121700"/>
            <a:ext cx="5535963" cy="1216662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8E227A"/>
                </a:solidFill>
                <a:latin typeface="Algerian" panose="04020705040A02060702" pitchFamily="82" charset="0"/>
                <a:cs typeface="Aldhabi" panose="01000000000000000000" pitchFamily="2" charset="-78"/>
              </a:rPr>
              <a:t>Estructura de datos</a:t>
            </a:r>
            <a:br>
              <a:rPr lang="es-ES" sz="3000" dirty="0"/>
            </a:br>
            <a:r>
              <a:rPr lang="es-ES" sz="3000" dirty="0">
                <a:solidFill>
                  <a:srgbClr val="502BA9"/>
                </a:solidFill>
                <a:latin typeface="Footlight MT Light" panose="0204060206030A020304" pitchFamily="18" charset="0"/>
              </a:rPr>
              <a:t>Hito 5 </a:t>
            </a:r>
            <a:br>
              <a:rPr lang="es-ES" sz="3000" dirty="0"/>
            </a:br>
            <a:br>
              <a:rPr lang="es-ES" sz="3000" dirty="0"/>
            </a:br>
            <a:endParaRPr lang="es-ES" sz="3000" dirty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387BDAF2-9305-4788-8629-8D8E0E3A3CB1}"/>
              </a:ext>
            </a:extLst>
          </p:cNvPr>
          <p:cNvSpPr/>
          <p:nvPr/>
        </p:nvSpPr>
        <p:spPr>
          <a:xfrm>
            <a:off x="2" y="-1"/>
            <a:ext cx="12191998" cy="6858000"/>
          </a:xfrm>
          <a:custGeom>
            <a:avLst/>
            <a:gdLst>
              <a:gd name="connsiteX0" fmla="*/ 0 w 12191998"/>
              <a:gd name="connsiteY0" fmla="*/ 375557 h 6858000"/>
              <a:gd name="connsiteX1" fmla="*/ 4134855 w 12191998"/>
              <a:gd name="connsiteY1" fmla="*/ 3876750 h 6858000"/>
              <a:gd name="connsiteX2" fmla="*/ 782976 w 12191998"/>
              <a:gd name="connsiteY2" fmla="*/ 6858000 h 6858000"/>
              <a:gd name="connsiteX3" fmla="*/ 0 w 12191998"/>
              <a:gd name="connsiteY3" fmla="*/ 6858000 h 6858000"/>
              <a:gd name="connsiteX4" fmla="*/ 12191998 w 12191998"/>
              <a:gd name="connsiteY4" fmla="*/ 172554 h 6858000"/>
              <a:gd name="connsiteX5" fmla="*/ 12191998 w 12191998"/>
              <a:gd name="connsiteY5" fmla="*/ 6858000 h 6858000"/>
              <a:gd name="connsiteX6" fmla="*/ 11637263 w 12191998"/>
              <a:gd name="connsiteY6" fmla="*/ 6858000 h 6858000"/>
              <a:gd name="connsiteX7" fmla="*/ 8057144 w 12191998"/>
              <a:gd name="connsiteY7" fmla="*/ 3673747 h 6858000"/>
              <a:gd name="connsiteX8" fmla="*/ 545430 w 12191998"/>
              <a:gd name="connsiteY8" fmla="*/ 0 h 6858000"/>
              <a:gd name="connsiteX9" fmla="*/ 11510209 w 12191998"/>
              <a:gd name="connsiteY9" fmla="*/ 0 h 6858000"/>
              <a:gd name="connsiteX10" fmla="*/ 6027820 w 12191998"/>
              <a:gd name="connsiteY10" fmla="*/ 4656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98" h="6858000">
                <a:moveTo>
                  <a:pt x="0" y="375557"/>
                </a:moveTo>
                <a:lnTo>
                  <a:pt x="4134855" y="3876750"/>
                </a:lnTo>
                <a:lnTo>
                  <a:pt x="782976" y="6858000"/>
                </a:lnTo>
                <a:lnTo>
                  <a:pt x="0" y="6858000"/>
                </a:lnTo>
                <a:close/>
                <a:moveTo>
                  <a:pt x="12191998" y="172554"/>
                </a:moveTo>
                <a:lnTo>
                  <a:pt x="12191998" y="6858000"/>
                </a:lnTo>
                <a:lnTo>
                  <a:pt x="11637263" y="6858000"/>
                </a:lnTo>
                <a:lnTo>
                  <a:pt x="8057144" y="3673747"/>
                </a:lnTo>
                <a:close/>
                <a:moveTo>
                  <a:pt x="545430" y="0"/>
                </a:moveTo>
                <a:lnTo>
                  <a:pt x="11510209" y="0"/>
                </a:lnTo>
                <a:lnTo>
                  <a:pt x="6027820" y="465622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42418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V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DD5EABC-2A86-7BE8-1DA0-3C48AAC34C4B}"/>
              </a:ext>
            </a:extLst>
          </p:cNvPr>
          <p:cNvSpPr txBox="1"/>
          <p:nvPr/>
        </p:nvSpPr>
        <p:spPr>
          <a:xfrm>
            <a:off x="3048000" y="305974"/>
            <a:ext cx="609600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s-US" sz="1800" dirty="0">
                <a:solidFill>
                  <a:srgbClr val="4F81B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Clase Pila de Personal</a:t>
            </a:r>
            <a:endParaRPr lang="es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08B6CFC-EF5D-8313-9AA1-C4FC4C59A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432" y="696658"/>
            <a:ext cx="2783305" cy="577081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Pila_personal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int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public int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public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Personal[]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personals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public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Pila_personal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max)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this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max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personals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Personal[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boolean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esVacio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true;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false;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boolean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esLlena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true;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false;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int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NroElementos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this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68E04CE-CEFB-5E8F-8DF1-69D3C5B90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9369" y="1021409"/>
            <a:ext cx="410677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adicionar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(Personal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NuevoCliente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.esLlena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==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personals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NuevoCliente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"La pila de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Clintes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esta llena."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Personal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eliminar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Personal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ElementosEliminados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.esLlena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==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ElementosEliminados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personals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ElementosEliminados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"No se puede eliminar una pila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vacia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."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ElementosEliminados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llenar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 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B31AA907-0FBC-797D-2123-ECF46BE78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6780" y="1373794"/>
            <a:ext cx="4010526" cy="369331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mostrar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Personal elemento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"Pila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vacia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Personal"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elemento = eliminar()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aux.adicionar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(elemento)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elemento.mostrar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vaciar(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vaciar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a)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a.esVacio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adicionar(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a.eliminar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978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H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0E29534-1DBE-E627-2FC1-2D42B7BCF496}"/>
              </a:ext>
            </a:extLst>
          </p:cNvPr>
          <p:cNvSpPr txBox="1"/>
          <p:nvPr/>
        </p:nvSpPr>
        <p:spPr>
          <a:xfrm>
            <a:off x="3048000" y="233784"/>
            <a:ext cx="609600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s-US" sz="1800" dirty="0">
                <a:solidFill>
                  <a:srgbClr val="4F81B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Clase </a:t>
            </a:r>
            <a:r>
              <a:rPr lang="es-US" sz="1800" dirty="0" err="1">
                <a:solidFill>
                  <a:srgbClr val="4F81B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endParaRPr lang="es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44D7927-955E-B9E4-1F30-6BC38E1DC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0189" y="877029"/>
            <a:ext cx="6304547" cy="52168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main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[]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args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Detalle_De_Tienda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c1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Detalle_De_Tienda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CellStore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Raul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Alvares"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78965412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Av. 6 de marzo"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c1.mostrar()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 cel1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654653213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"Samsung J7"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"1200 bs"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 cel2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546546548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"Samsung Galaxy S10"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"2500 bs"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 cel3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987984654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"Huawei p20 pro"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"1000 bs"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 cel4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645987946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"Tecno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camon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16"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"900 bs"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 cel5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654987984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"Realme 8"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"1100 bs"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Cels.insertar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(cel1)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Cels.insertar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(cel2)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Cels.insertar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(cel3)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Cels.insertar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(cel4)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Cels.insertar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(cel5)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Cels.mostrar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//----------------------------------------------------------------------------------------------------------------------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 Acc1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"Auriculares"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"20 bs"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 Acc2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Microfonos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"15 bs"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 Acc3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"Parlantes"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"40 bs"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 Acc4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"Fundas"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"25 bs"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 Acc5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"Memoria 64Gb"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"40 bs"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Cola_Accesorios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Cola_Accesorios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(Acc1)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(Acc2)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(Acc3)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(Acc4)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(Acc5)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obje.mostrar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();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03F24D9-69FD-A5A5-218B-D023AB366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46" y="180260"/>
            <a:ext cx="2419350" cy="661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81A1863-C775-A306-98FA-4A86A4CB0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604" y="767013"/>
            <a:ext cx="2038350" cy="567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168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H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6908CB-903A-E0DB-6E5A-B37BBCD31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012" y="760708"/>
            <a:ext cx="5434264" cy="46628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//----------------------------------------------------------------------------------------------------------------------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Clientes cli1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Clientes(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"Juan"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"Mamani"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"14956854LP"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Clientes cli2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Clientes(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"Carlos"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"Torrez"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"16654654LP"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Clientes cli3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Clientes(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"Jose"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"Quispe"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"6546651564SC"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Clientes cli4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Clientes(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"Ruben"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"Mamani"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"3243546564LP"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Clientes cli5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Clientes(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"Alicia"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"Flores"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"64654986SC"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Pila_Clientes Clients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Pila_Clientes(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Clients.adicionar(cli1)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Clients.adicionar(cli2)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Clients.adicionar(cli3)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Clients.adicionar(cli4)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Clients.adicionar(cli5)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//Clients.mostrar();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//----------------------------------------------------------------------------------------------------------------------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Personal Emp1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Personal(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"Administrador"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"Rodrigo"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"Quispe"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"65489566LP"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75695654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Personal Emp2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Personal(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"Empleado"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"Julian"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"Mamani"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"656487954SC"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78964532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Personal Emp3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Personal(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"Empleado"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"Jorge"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"Nitale"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"987945665SC"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69765465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Personal Emp4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Personal(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"Gerente"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"Razor"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"Tempest"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"98798456LP"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79865546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Personal Emp5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Personal(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"Conserje"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"Bruno"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"Flores"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"3646789LP"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64896521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Pila_personal Perso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Pila_personal(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Perso.adicionar(Emp1)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Perso.adicionar(Emp2)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Perso.adicionar(Emp3)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Perso.adicionar(Emp4)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Perso.adicionar(Emp5)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//Perso.mostrar();</a:t>
            </a:r>
            <a:endParaRPr kumimoji="0" lang="es-US" altLang="es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CEDE892-231B-02F9-FFD0-49A8AFABF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82" y="210416"/>
            <a:ext cx="1343882" cy="6195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C34E0E2-C5E3-45E3-85E7-76C92D700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024" y="214447"/>
            <a:ext cx="1641928" cy="6429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8272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H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58AB18-D2A4-4EF7-3ECE-DE919C4A8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651" y="1284112"/>
            <a:ext cx="5577639" cy="32778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CelularesVendidos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Ncels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modelo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Venta)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Aux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Ncels.esVacio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Celulares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DatoMod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Ncels.eliminar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DatoMod.getMarca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equals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(modelo) &amp;&amp;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DatoMod.getPrecio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equals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(Venta) 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DatoMod.setPrecio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"Vendido"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DatoMod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DatoMod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Ncels.insertar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Aux.eliminar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Ncels.mostrar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6545E5-54F9-DAF1-E03A-667CC99E6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3903" y="486812"/>
            <a:ext cx="3461657" cy="1538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10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CelularesVendidos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(Cels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"Samsung J7"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"1200 bs"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kumimoji="0" lang="es-US" altLang="es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US" altLang="es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44E1EE-E2D0-269D-1821-E1F5A36BB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082" y="1053926"/>
            <a:ext cx="2165350" cy="557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F1EAFD1-1557-3496-43D9-F41166F8F29A}"/>
              </a:ext>
            </a:extLst>
          </p:cNvPr>
          <p:cNvSpPr/>
          <p:nvPr/>
        </p:nvSpPr>
        <p:spPr>
          <a:xfrm>
            <a:off x="8172450" y="1624693"/>
            <a:ext cx="2032907" cy="857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517493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H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25ACA5-24E0-880A-1FCA-274EC2520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284" y="691206"/>
            <a:ext cx="5402179" cy="32778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AccesoriosVendidos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Cola_Accesorios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NAcc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modelo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Venta)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Cola_Accesorios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Aux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Cola_Accesorios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NAcc.esVacio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Accesorios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DatoMod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NAcc.eliminar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DatoMod.getNombre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equals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(modelo) &amp;&amp;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DatoMod.getPrecios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equals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(Venta) 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DatoMod.setPrecios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"Vendido"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DatoMod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DatoMod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NAcc.insertar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Aux.eliminar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NAcc.mostrar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EB9590-7707-C2DB-6DFF-C748B4E5C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3854" y="780935"/>
            <a:ext cx="3585410" cy="1538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10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AccesoriosVendidos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(obje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"Microfonos"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"15 bs"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kumimoji="0" lang="es-US" altLang="es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US" altLang="es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7D875B6-00B4-76F7-1167-927568E6F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36" y="1021681"/>
            <a:ext cx="1885950" cy="56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C3D1DA0-6D81-3F2F-A330-CF7A9CA1C382}"/>
              </a:ext>
            </a:extLst>
          </p:cNvPr>
          <p:cNvSpPr/>
          <p:nvPr/>
        </p:nvSpPr>
        <p:spPr>
          <a:xfrm>
            <a:off x="8598568" y="2622884"/>
            <a:ext cx="1796716" cy="8061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085651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H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A2411F-5A82-187D-2448-4BADBBECE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042" y="304599"/>
            <a:ext cx="5317958" cy="24468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BuscarCelular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NCel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nombre)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Aux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CelElim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NCel.esVacio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CelElim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NCel.eliminar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CelElim.getMarca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equals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(nombre))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CelElim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NCel.vaciar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(Aux)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NCel.mostrar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C11517-BB88-F45C-9AD0-B399F9CF5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705" y="3419611"/>
            <a:ext cx="5574632" cy="25853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AñadirDatoDeCompra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Pila_Clientes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pilaCl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NomCLient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Añadircompra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Pila_Clientes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Pila_Clientes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Clientes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Comp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pilaCl.esVacio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Comp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pilaCl.eliminar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Comp.getNombre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equals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NomCLient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Comp.setCompra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Añadircompra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aux.adicionar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Comp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pilaCl.vaciar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pilaCl.mostrar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ABC99D-B361-4201-05F2-480C33041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9333" y="3266668"/>
            <a:ext cx="3561347" cy="1529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1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AñadirDatoDeCompra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Clients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Jose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"Samsung J7"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kumimoji="0" lang="es-US" altLang="es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1E9A22-5683-85C9-EE7C-BAC16EBFB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460" y="3733386"/>
            <a:ext cx="1395095" cy="14420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BED2B22A-62F9-18AE-CD73-E9F3C3727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061" y="349546"/>
            <a:ext cx="2614863" cy="1538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10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BuscarCelular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(Cels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"Realme 8"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kumimoji="0" lang="es-US" altLang="es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US" altLang="es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E7CCFD7-5FBB-B3B4-02B8-E7C39F5EC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630" y="777166"/>
            <a:ext cx="1411605" cy="13754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003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H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2E3A0D-D721-09B0-A77F-0FD1FFB5A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357" y="490679"/>
            <a:ext cx="4455695" cy="32778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CambioDeRol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pilaPer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NomPersonal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roles)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Personal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CRol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pilaPer.esVacio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CRol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pilaPer.eliminar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CRol.getNombres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equals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NomPersonal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CRol.setRol_personal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(roles)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aux.adicionar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CRol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aux.adicionar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CRol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pilaPer.vaciar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pilaPer.mostrar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C0BAFB8-DCC4-1CC8-68CB-B9234AB46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54" y="1275347"/>
            <a:ext cx="1357896" cy="5316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557CAD4-A5B9-7E5D-5DB8-7F60812B6B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657" y="1275347"/>
            <a:ext cx="1190363" cy="53169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0A99C70-1EC5-15A7-AFFE-32BB58D80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4863" y="684683"/>
            <a:ext cx="3160295" cy="1538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10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CambioDeRol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(Perso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"Jorge"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"Gerente"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kumimoji="0" lang="es-US" altLang="es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US" altLang="es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104EE21-6176-B8EA-AAAD-30214A31FA16}"/>
              </a:ext>
            </a:extLst>
          </p:cNvPr>
          <p:cNvSpPr/>
          <p:nvPr/>
        </p:nvSpPr>
        <p:spPr>
          <a:xfrm>
            <a:off x="9070657" y="3768499"/>
            <a:ext cx="1108059" cy="755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598889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H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6A2E542-0475-A10A-2B3C-4C79D4A8B4B7}"/>
              </a:ext>
            </a:extLst>
          </p:cNvPr>
          <p:cNvSpPr txBox="1"/>
          <p:nvPr/>
        </p:nvSpPr>
        <p:spPr>
          <a:xfrm>
            <a:off x="3048000" y="721976"/>
            <a:ext cx="6096000" cy="2430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s-US" sz="1800" dirty="0">
                <a:solidFill>
                  <a:srgbClr val="4F81B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Conclusión </a:t>
            </a:r>
            <a:endParaRPr lang="es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proyecto en términos básicos cumple con lo que se pide tanto en búsqueda como en añadir o cambiar datos. </a:t>
            </a:r>
            <a:endParaRPr lang="es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proyecto se puede mejorar y llevarlo mas halla por ejemplo implementar los </a:t>
            </a:r>
            <a:r>
              <a:rPr lang="es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form</a:t>
            </a:r>
            <a:r>
              <a:rPr lang="es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que es del método gráfico.</a:t>
            </a:r>
            <a:endParaRPr lang="es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s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proyecto también puede mejorar con la implementación de una base de datos para el almacenaje de la información.</a:t>
            </a:r>
            <a:endParaRPr lang="es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383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V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D0A4287-03CB-C4EC-FD83-A34FE0514F1A}"/>
              </a:ext>
            </a:extLst>
          </p:cNvPr>
          <p:cNvSpPr txBox="1"/>
          <p:nvPr/>
        </p:nvSpPr>
        <p:spPr>
          <a:xfrm>
            <a:off x="3047246" y="2844224"/>
            <a:ext cx="609750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7000" dirty="0">
                <a:solidFill>
                  <a:srgbClr val="502BA9"/>
                </a:solidFill>
                <a:latin typeface="Algerian" panose="04020705040A02060702" pitchFamily="82" charset="0"/>
              </a:rPr>
              <a:t>Fin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4032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V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749A11D-9C1F-B207-CCB3-7053710D8C32}"/>
              </a:ext>
            </a:extLst>
          </p:cNvPr>
          <p:cNvSpPr txBox="1"/>
          <p:nvPr/>
        </p:nvSpPr>
        <p:spPr>
          <a:xfrm>
            <a:off x="3047246" y="401047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rgbClr val="8E227A"/>
                </a:solidFill>
              </a:rPr>
              <a:t>Introducción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AC97CFA-2F1F-E71B-32FE-F5E931C1C493}"/>
              </a:ext>
            </a:extLst>
          </p:cNvPr>
          <p:cNvSpPr txBox="1"/>
          <p:nvPr/>
        </p:nvSpPr>
        <p:spPr>
          <a:xfrm>
            <a:off x="3145582" y="840276"/>
            <a:ext cx="62638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El proyecto tiene de objetivo facilitar la atención en las tiendas de celulares </a:t>
            </a:r>
          </a:p>
          <a:p>
            <a:r>
              <a:rPr lang="es-ES" dirty="0">
                <a:solidFill>
                  <a:srgbClr val="00B0F0"/>
                </a:solidFill>
              </a:rPr>
              <a:t>Mejorando la organización, administración de empleados y ventas.</a:t>
            </a:r>
            <a:endParaRPr lang="es-US" dirty="0">
              <a:solidFill>
                <a:srgbClr val="00B0F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02F8C8A-B997-65E5-F4FF-B352E17BB486}"/>
              </a:ext>
            </a:extLst>
          </p:cNvPr>
          <p:cNvSpPr txBox="1"/>
          <p:nvPr/>
        </p:nvSpPr>
        <p:spPr>
          <a:xfrm>
            <a:off x="3047246" y="2110378"/>
            <a:ext cx="6096000" cy="837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s-BO" sz="1800" dirty="0">
                <a:solidFill>
                  <a:srgbClr val="4F81B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Código del proyecto</a:t>
            </a:r>
            <a:endParaRPr lang="es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s-BO" sz="1800" dirty="0">
                <a:solidFill>
                  <a:srgbClr val="4F81B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Clase Detalles de la tienda</a:t>
            </a:r>
            <a:endParaRPr lang="es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7962BB3-9A1F-08C9-2744-44936BF7B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2709" y="3047681"/>
            <a:ext cx="6505074" cy="35394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public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class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Detalle_De_Tienda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{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private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Nombre_tienda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private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Dueño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private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nro_telefono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private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ubicacion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public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Detalle_De_Tienda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nombre_tienda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dueño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nro_telefono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ubicacion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) {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Nombre_tienda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nombre_tienda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Dueño 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 dueño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nro_telefono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nro_telefono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ubicacion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ubicacion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public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mostrar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{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System.</a:t>
            </a:r>
            <a:r>
              <a:rPr kumimoji="0" lang="es-US" altLang="es-US" sz="1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out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.println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Nombre_tienda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System.</a:t>
            </a:r>
            <a:r>
              <a:rPr kumimoji="0" lang="es-US" altLang="es-US" sz="1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out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.println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Dueño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System.</a:t>
            </a:r>
            <a:r>
              <a:rPr kumimoji="0" lang="es-US" altLang="es-US" sz="1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out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.println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nro_telefono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System.</a:t>
            </a:r>
            <a:r>
              <a:rPr kumimoji="0" lang="es-US" altLang="es-US" sz="1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out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.println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ubicacion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kumimoji="0" lang="es-US" altLang="es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961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BD71BDE-3747-570E-3125-87121586CB92}"/>
              </a:ext>
            </a:extLst>
          </p:cNvPr>
          <p:cNvSpPr txBox="1"/>
          <p:nvPr/>
        </p:nvSpPr>
        <p:spPr>
          <a:xfrm>
            <a:off x="857822" y="182670"/>
            <a:ext cx="609600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s-BO" sz="1800" dirty="0">
                <a:solidFill>
                  <a:srgbClr val="4F81B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Clase celulares</a:t>
            </a:r>
            <a:endParaRPr lang="es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F553E71C-DBD9-B2DC-D305-1BC56B53A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180" y="603455"/>
            <a:ext cx="3261558" cy="563231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IMEI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marca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precio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IMEI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marca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precio)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IMEI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IMEI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marca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marca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precio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precio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getIMEI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IMEI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getMarca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marca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getPrecio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precio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setIMEI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IMEI)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IMEI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IMEI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setMarca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marca)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marca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marca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setPrecio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precio)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precio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precio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mostrarCel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"IMEI: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IMEI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"MARCA: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marca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"PRECIO: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precio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66264F5-7332-3453-9FE8-CCDF544039A9}"/>
              </a:ext>
            </a:extLst>
          </p:cNvPr>
          <p:cNvSpPr txBox="1"/>
          <p:nvPr/>
        </p:nvSpPr>
        <p:spPr>
          <a:xfrm>
            <a:off x="6001935" y="218058"/>
            <a:ext cx="484034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s-US" sz="1800" dirty="0">
                <a:solidFill>
                  <a:srgbClr val="4F81B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Clase Accesorios</a:t>
            </a:r>
            <a:endParaRPr lang="es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D0976214-EC1E-32B5-BE79-E46472774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9148" y="608742"/>
            <a:ext cx="3825610" cy="604780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nro_de_accesorio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precios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Accesorios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nro_de_accesorio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precios)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nro_de_accesorio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nro_de_accesorio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precios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precios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getNro_de_accesorio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nro_de_accesorio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getPrecios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precios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setNro_de_accesorio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nro_de_accesorio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nro_de_accesorio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nro_de_accesorio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nombre)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setPrecios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precios)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precios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precios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mostrarAcces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"ACCESORIO: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nro_de_accesorio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"NOMBRE: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"PRECIO: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precios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894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H="1" flipV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695B92D-9DAD-A0BC-CB85-F41FDB7BAC53}"/>
              </a:ext>
            </a:extLst>
          </p:cNvPr>
          <p:cNvSpPr txBox="1"/>
          <p:nvPr/>
        </p:nvSpPr>
        <p:spPr>
          <a:xfrm>
            <a:off x="3048000" y="236690"/>
            <a:ext cx="609600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s-US" sz="1800" dirty="0">
                <a:solidFill>
                  <a:srgbClr val="4F81B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Clase Clientes</a:t>
            </a:r>
            <a:endParaRPr lang="es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7B0786E8-AAB6-0396-B270-EEE242A06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3542" y="722062"/>
            <a:ext cx="4411579" cy="507831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Clientes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Id_cliente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compra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Clientes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id_cliente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CI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compra)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Id_cliente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id_cliente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this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CI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CI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compra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compra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getId_cliente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Id_cliente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getCI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getCompra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compra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5C00557-26A0-CB28-02FF-A56CAC709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199" y="882841"/>
            <a:ext cx="3506919" cy="424731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setId_cliente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id_cliente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Id_cliente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id_cliente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nombre)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apellidos)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setCI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CI)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CI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CI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setCompra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compra)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compra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compra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mostrarClient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"ID: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Id_cliente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"NOMBRE: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"APELLIDOS: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"CI: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"Compro: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compra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287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H="1" flipV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3E3CE90-41FB-4277-FDFD-F958DC5B7210}"/>
              </a:ext>
            </a:extLst>
          </p:cNvPr>
          <p:cNvSpPr txBox="1"/>
          <p:nvPr/>
        </p:nvSpPr>
        <p:spPr>
          <a:xfrm>
            <a:off x="2527300" y="8388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8E227A"/>
                </a:solidFill>
              </a:rPr>
              <a:t>8. ¿A que se refiere los métodos </a:t>
            </a:r>
            <a:r>
              <a:rPr lang="es-ES" dirty="0" err="1">
                <a:solidFill>
                  <a:srgbClr val="8E227A"/>
                </a:solidFill>
              </a:rPr>
              <a:t>esVacia</a:t>
            </a:r>
            <a:r>
              <a:rPr lang="es-ES" dirty="0">
                <a:solidFill>
                  <a:srgbClr val="8E227A"/>
                </a:solidFill>
              </a:rPr>
              <a:t>() y </a:t>
            </a:r>
            <a:r>
              <a:rPr lang="es-ES" dirty="0" err="1">
                <a:solidFill>
                  <a:srgbClr val="8E227A"/>
                </a:solidFill>
              </a:rPr>
              <a:t>esLLena</a:t>
            </a:r>
            <a:r>
              <a:rPr lang="es-ES" dirty="0">
                <a:solidFill>
                  <a:srgbClr val="8E227A"/>
                </a:solidFill>
              </a:rPr>
              <a:t>() en una COLA? </a:t>
            </a:r>
            <a:endParaRPr lang="es-US" dirty="0">
              <a:solidFill>
                <a:srgbClr val="8E227A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31D193B-73C8-1BDE-6E79-72775491F195}"/>
              </a:ext>
            </a:extLst>
          </p:cNvPr>
          <p:cNvSpPr txBox="1"/>
          <p:nvPr/>
        </p:nvSpPr>
        <p:spPr>
          <a:xfrm>
            <a:off x="2362200" y="16965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>
                <a:solidFill>
                  <a:srgbClr val="00B0F0"/>
                </a:solidFill>
              </a:rPr>
              <a:t>Son métodos que comprueban si un método esta lleno o vació.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75A8C3D-2952-AC00-85B5-8EEAAE9E754C}"/>
              </a:ext>
            </a:extLst>
          </p:cNvPr>
          <p:cNvSpPr txBox="1"/>
          <p:nvPr/>
        </p:nvSpPr>
        <p:spPr>
          <a:xfrm>
            <a:off x="6743701" y="2240735"/>
            <a:ext cx="3041984" cy="313932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kumimoji="0" lang="es-US" altLang="es-US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1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esLlena</a:t>
            </a: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</a:t>
            </a:r>
            <a:r>
              <a:rPr kumimoji="0" lang="es-US" altLang="es-US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</a:t>
            </a: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true;</a:t>
            </a:r>
            <a:b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false;</a:t>
            </a:r>
            <a:b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lang="es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8F7C33C-FFC8-0E37-DA05-9643818D8845}"/>
              </a:ext>
            </a:extLst>
          </p:cNvPr>
          <p:cNvSpPr txBox="1"/>
          <p:nvPr/>
        </p:nvSpPr>
        <p:spPr>
          <a:xfrm>
            <a:off x="2527300" y="2267600"/>
            <a:ext cx="3365500" cy="313932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1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esVacia</a:t>
            </a: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</a:t>
            </a: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</a:t>
            </a: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 </a:t>
            </a: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&amp;&amp; </a:t>
            </a:r>
            <a:r>
              <a:rPr kumimoji="0" lang="es-US" altLang="es-US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</a:t>
            </a: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true;</a:t>
            </a:r>
            <a:b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false;</a:t>
            </a:r>
            <a:b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292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>
            <a:off x="0" y="-9724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749A11D-9C1F-B207-CCB3-7053710D8C32}"/>
              </a:ext>
            </a:extLst>
          </p:cNvPr>
          <p:cNvSpPr txBox="1"/>
          <p:nvPr/>
        </p:nvSpPr>
        <p:spPr>
          <a:xfrm>
            <a:off x="3374679" y="606644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B5868F9-9732-6AEB-E991-AE24F34DC11C}"/>
              </a:ext>
            </a:extLst>
          </p:cNvPr>
          <p:cNvSpPr txBox="1"/>
          <p:nvPr/>
        </p:nvSpPr>
        <p:spPr>
          <a:xfrm>
            <a:off x="2390273" y="400626"/>
            <a:ext cx="609600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s-US" sz="1800" dirty="0">
                <a:solidFill>
                  <a:srgbClr val="4F81B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Clase Personal</a:t>
            </a:r>
            <a:endParaRPr lang="es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A2C0C4D-D70D-93BF-C2A3-1CC65A1A5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357" y="1290025"/>
            <a:ext cx="4539916" cy="50783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Personal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Rol_personal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Nro_cel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rol_personal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nombres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CI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nro_cel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Rol_personal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rol_personal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nombres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this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CI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CI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Nro_cel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nro_cel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getRol_personal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Rol_personal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getNombres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getCI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getNro_cel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Nro_cel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2FDE824-EA41-8BA0-423C-9CE8211EA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989" y="1290025"/>
            <a:ext cx="3994485" cy="424731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setRol_personal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rol_personal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Rol_personal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rol_personal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setNombres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nombres)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nombres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apellidos)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setCI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CI)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CI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CI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setNro_cel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nro_cel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Nro_cel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nro_cel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mostrar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"ROL: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Rol_personal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"NOMBRE: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"APELLIDOS: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"CI: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"CELULAR: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Nro_cel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896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H="1" flipV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749A11D-9C1F-B207-CCB3-7053710D8C32}"/>
              </a:ext>
            </a:extLst>
          </p:cNvPr>
          <p:cNvSpPr txBox="1"/>
          <p:nvPr/>
        </p:nvSpPr>
        <p:spPr>
          <a:xfrm>
            <a:off x="3374679" y="606644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AF95E4D-B5FC-D8C8-F665-89F4D2F25F9C}"/>
              </a:ext>
            </a:extLst>
          </p:cNvPr>
          <p:cNvSpPr txBox="1"/>
          <p:nvPr/>
        </p:nvSpPr>
        <p:spPr>
          <a:xfrm>
            <a:off x="2719813" y="215960"/>
            <a:ext cx="609600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s-US" sz="1800" dirty="0">
                <a:solidFill>
                  <a:srgbClr val="4F81B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Clase Cola de Celulares</a:t>
            </a:r>
            <a:endParaRPr lang="es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19787BE-C1DB-F650-2BA7-5A5C52A72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0977" y="675542"/>
            <a:ext cx="2417671" cy="577081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Celular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[]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Cola_Celulares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Celular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Celulares[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this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&amp;&amp;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true;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false;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esLleno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true;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false;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nroElementos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8796A81-1598-B9E2-F81B-58430A8B2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073" y="1295952"/>
            <a:ext cx="2695074" cy="424731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(Celulares elemento)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esLleno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++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Celular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elemento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"La cola esta llena"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eliminar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Celulares elemento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++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Celular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"La cola esta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vacia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7F4FD8B7-FEB0-B095-F0A3-63CB8BB65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7" y="841381"/>
            <a:ext cx="3866147" cy="410881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mostrar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"La cola esta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vacia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Celulares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elementoEliminado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Celulares"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elementoEliminado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=eliminar()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elementoEliminado.mostrarCel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elementoEliminado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vaciar(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vaciar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Celulares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elementoEliminado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elementoEliminado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aux.eliminar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insertar(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elementoEliminado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425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H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749A11D-9C1F-B207-CCB3-7053710D8C32}"/>
              </a:ext>
            </a:extLst>
          </p:cNvPr>
          <p:cNvSpPr txBox="1"/>
          <p:nvPr/>
        </p:nvSpPr>
        <p:spPr>
          <a:xfrm>
            <a:off x="3374679" y="606644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A14A589-9409-21FF-F428-7EF31AEB603E}"/>
              </a:ext>
            </a:extLst>
          </p:cNvPr>
          <p:cNvSpPr txBox="1"/>
          <p:nvPr/>
        </p:nvSpPr>
        <p:spPr>
          <a:xfrm>
            <a:off x="2719813" y="145553"/>
            <a:ext cx="609600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s-US" sz="1800" dirty="0">
                <a:solidFill>
                  <a:srgbClr val="4F81B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Clase de Cola de Accesorios</a:t>
            </a:r>
            <a:endParaRPr lang="es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0171B56-0D34-A591-9892-5C32188D8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826" y="730343"/>
            <a:ext cx="2630906" cy="549381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Cola_Accesorios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Accesorio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[]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Cola_Accesorios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Accesorio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Accesorios[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this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&amp;&amp;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true;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false;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esLleno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true;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false;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nroElementos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5E6F8E6-7290-404A-8839-139D9C110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337" y="791828"/>
            <a:ext cx="2406316" cy="410881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insertar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(Accesorios elemento)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(!esLleno())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++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Accesorio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elemento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System.</a:t>
            </a:r>
            <a:r>
              <a:rPr kumimoji="0" lang="es-US" altLang="es-US" sz="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"La cola esta llena"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eliminar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Accesorios elemento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if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(!esVacio())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++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Accesorio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if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System.</a:t>
            </a:r>
            <a:r>
              <a:rPr kumimoji="0" lang="es-US" altLang="es-US" sz="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"La cola esta vacia"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11E4B17F-BDDB-54D6-6334-3DCFBC8A7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9760" y="975976"/>
            <a:ext cx="3244853" cy="43858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mostrar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"La cola esta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vacia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Accesorios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elementoEliminado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Accesorios"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Cola_Accesorios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Cola_Accesorios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elementoEliminado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eliminar()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elementoEliminado.mostrarAcces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elementoEliminado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vaciar(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vaciar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Cola_Accesorios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Accesorios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elementoEliminado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elementoEliminado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aux.eliminar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insertar(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elementoEliminado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906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H="1" flipV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749A11D-9C1F-B207-CCB3-7053710D8C32}"/>
              </a:ext>
            </a:extLst>
          </p:cNvPr>
          <p:cNvSpPr txBox="1"/>
          <p:nvPr/>
        </p:nvSpPr>
        <p:spPr>
          <a:xfrm>
            <a:off x="3374679" y="606644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E3DB21-0B5E-3982-FD3F-6257F69933DE}"/>
              </a:ext>
            </a:extLst>
          </p:cNvPr>
          <p:cNvSpPr txBox="1"/>
          <p:nvPr/>
        </p:nvSpPr>
        <p:spPr>
          <a:xfrm>
            <a:off x="2598821" y="215960"/>
            <a:ext cx="609600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s-US" sz="1800" dirty="0">
                <a:solidFill>
                  <a:srgbClr val="4F81B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Clase Pila de Clientes</a:t>
            </a:r>
            <a:endParaRPr lang="es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F653746-1A63-0261-6714-C71C2E61D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379" y="662250"/>
            <a:ext cx="2468300" cy="577081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Pila_Clientes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int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public int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public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Clientes[]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Clientes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public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Pila_Clientes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max)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this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max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Clientes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Clientes[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boolean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esVacio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true;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false;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boolean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esLlena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true;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false;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int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NroElementos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this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68E164CE-D6BE-2B0C-67FB-2B842EAA6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869" y="1157453"/>
            <a:ext cx="3229904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adicionar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(Clientes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NuevoCliente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.esLlena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==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Clientes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NuevoCliente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"La pila de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Clintes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esta llena."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Clientes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eliminar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Clientes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ElementosEliminados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.esLlena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==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ElementosEliminados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Clientes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ElementosEliminados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"No se puede eliminar una pila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vacia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."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ElementosEliminados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llenar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 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447E998F-4B43-F1F2-107D-CC4B6A0BE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7916" y="1408760"/>
            <a:ext cx="3160296" cy="369331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mostrar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Clientes elemento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if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(esVacio())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System.</a:t>
            </a:r>
            <a:r>
              <a:rPr kumimoji="0" lang="es-US" altLang="es-US" sz="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"Pila vacia"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System.</a:t>
            </a:r>
            <a:r>
              <a:rPr kumimoji="0" lang="es-US" altLang="es-US" sz="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Clientes"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Pila_Clientes aux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Pila_Clientes(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while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(!esVacio())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elemento = eliminar()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aux.adicionar(elemento)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elemento.mostrarClient()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vaciar(aux)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vaciar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(Pila_Clientes a)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(!a.esVacio())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adicionar(a.eliminar())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359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380</TotalTime>
  <Words>5285</Words>
  <Application>Microsoft Office PowerPoint</Application>
  <PresentationFormat>Panorámica</PresentationFormat>
  <Paragraphs>57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7" baseType="lpstr">
      <vt:lpstr>Algerian</vt:lpstr>
      <vt:lpstr>Arial</vt:lpstr>
      <vt:lpstr>Arial Unicode MS</vt:lpstr>
      <vt:lpstr>Calibri</vt:lpstr>
      <vt:lpstr>Calibri Light</vt:lpstr>
      <vt:lpstr>Footlight MT Light</vt:lpstr>
      <vt:lpstr>JetBrains Mono</vt:lpstr>
      <vt:lpstr>Times New Roman</vt:lpstr>
      <vt:lpstr>Office Theme</vt:lpstr>
      <vt:lpstr>Estructura de datos Hito 5 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 de datos   Hito 3</dc:title>
  <dc:creator>Cristhian Segura Ulo</dc:creator>
  <cp:lastModifiedBy>Cristhian Segura Ulo</cp:lastModifiedBy>
  <cp:revision>5</cp:revision>
  <dcterms:created xsi:type="dcterms:W3CDTF">2022-05-19T20:55:37Z</dcterms:created>
  <dcterms:modified xsi:type="dcterms:W3CDTF">2022-12-08T09:07:45Z</dcterms:modified>
</cp:coreProperties>
</file>